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9"/>
  </p:notesMasterIdLst>
  <p:sldIdLst>
    <p:sldId id="281" r:id="rId2"/>
    <p:sldId id="524" r:id="rId3"/>
    <p:sldId id="544" r:id="rId4"/>
    <p:sldId id="536" r:id="rId5"/>
    <p:sldId id="537" r:id="rId6"/>
    <p:sldId id="529" r:id="rId7"/>
    <p:sldId id="538" r:id="rId8"/>
    <p:sldId id="531" r:id="rId9"/>
    <p:sldId id="530" r:id="rId10"/>
    <p:sldId id="542" r:id="rId11"/>
    <p:sldId id="540" r:id="rId12"/>
    <p:sldId id="541" r:id="rId13"/>
    <p:sldId id="543" r:id="rId14"/>
    <p:sldId id="532" r:id="rId15"/>
    <p:sldId id="545" r:id="rId16"/>
    <p:sldId id="546" r:id="rId17"/>
    <p:sldId id="416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yeonggiTitleOTF Medium" panose="02020603020101020101" pitchFamily="18" charset="-127"/>
      <p:regular r:id="rId24"/>
      <p:bold r:id="rId25"/>
      <p:italic r:id="rId26"/>
      <p:boldItalic r:id="rId27"/>
    </p:embeddedFont>
    <p:embeddedFont>
      <p:font typeface="GyeonggiTitleOTF Medium" panose="02020603020101020101" pitchFamily="18" charset="-127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5775"/>
  </p:normalViewPr>
  <p:slideViewPr>
    <p:cSldViewPr snapToGrid="0">
      <p:cViewPr varScale="1">
        <p:scale>
          <a:sx n="78" d="100"/>
          <a:sy n="78" d="100"/>
        </p:scale>
        <p:origin x="1013" y="67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9" d="100"/>
          <a:sy n="249" d="100"/>
        </p:scale>
        <p:origin x="392" y="-4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10/19/2023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9939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7933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3504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0407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57264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61246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62408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3265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8643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4231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223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721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463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8871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09395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0325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10/19/2023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10/19/2023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14H034160212/HHH-An-Online-Question-Answering-System-for-Medical-Questions.gi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1531742" y="2924088"/>
            <a:ext cx="6080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Knowledge Graph &amp;</a:t>
            </a:r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LLM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3.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" altLang="ko-KR" sz="3200" dirty="0" err="1">
                <a:ea typeface="GyeonggiTitleOTF Medium" panose="02020603020101020101" pitchFamily="18" charset="-127"/>
              </a:rPr>
              <a:t>queryToCyper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7C3CEB-40F3-73C6-29C2-C782A6C78FD6}"/>
              </a:ext>
            </a:extLst>
          </p:cNvPr>
          <p:cNvSpPr txBox="1"/>
          <p:nvPr/>
        </p:nvSpPr>
        <p:spPr>
          <a:xfrm>
            <a:off x="300658" y="1154748"/>
            <a:ext cx="2995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How store, How question?</a:t>
            </a:r>
            <a:endParaRPr kumimoji="1" lang="ko-Kore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Picture 1" descr="A diagram of prostate cancer&#10;&#10;Description automatically generated">
            <a:extLst>
              <a:ext uri="{FF2B5EF4-FFF2-40B4-BE49-F238E27FC236}">
                <a16:creationId xmlns:a16="http://schemas.microsoft.com/office/drawing/2014/main" id="{6C034444-FE3B-9914-7094-385D7D9D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0" y="1683802"/>
            <a:ext cx="4914900" cy="492760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791AB1BB-434F-D14A-1B12-9E4531F0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558" y="1683802"/>
            <a:ext cx="3444553" cy="147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3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3.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" altLang="ko-KR" sz="3200" dirty="0" err="1">
                <a:ea typeface="GyeonggiTitleOTF Medium" panose="02020603020101020101" pitchFamily="18" charset="-127"/>
              </a:rPr>
              <a:t>queryToCyper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C4E49-29C4-FC09-251F-60BE99C5F30C}"/>
              </a:ext>
            </a:extLst>
          </p:cNvPr>
          <p:cNvSpPr txBox="1"/>
          <p:nvPr/>
        </p:nvSpPr>
        <p:spPr>
          <a:xfrm>
            <a:off x="433954" y="1971350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Question </a:t>
            </a:r>
            <a:r>
              <a:rPr lang="ko-KR" altLang="en-US" dirty="0"/>
              <a:t> </a:t>
            </a:r>
            <a:r>
              <a:rPr lang="en-US" altLang="ko-KR" dirty="0"/>
              <a:t>type1 </a:t>
            </a:r>
            <a:endParaRPr lang="en-KR" dirty="0"/>
          </a:p>
        </p:txBody>
      </p:sp>
      <p:pic>
        <p:nvPicPr>
          <p:cNvPr id="9" name="Picture 8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C1FA8F3B-10D4-1E89-11F2-783C8247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2" y="2468890"/>
            <a:ext cx="7772400" cy="10262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7D3340-EAD9-7D4A-5A37-DD38FA4DB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54" y="4048381"/>
            <a:ext cx="7772400" cy="10548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CD6034-7CB6-4500-4110-06B25ACA2AD8}"/>
              </a:ext>
            </a:extLst>
          </p:cNvPr>
          <p:cNvSpPr/>
          <p:nvPr/>
        </p:nvSpPr>
        <p:spPr>
          <a:xfrm>
            <a:off x="3022169" y="4670054"/>
            <a:ext cx="991892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727524-1BAF-3B52-BC67-56FBFDFD2C04}"/>
              </a:ext>
            </a:extLst>
          </p:cNvPr>
          <p:cNvSpPr/>
          <p:nvPr/>
        </p:nvSpPr>
        <p:spPr>
          <a:xfrm>
            <a:off x="3868895" y="4280013"/>
            <a:ext cx="1091081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E3DE25-DCCF-59F7-5FAE-6D61523B7036}"/>
              </a:ext>
            </a:extLst>
          </p:cNvPr>
          <p:cNvSpPr/>
          <p:nvPr/>
        </p:nvSpPr>
        <p:spPr>
          <a:xfrm>
            <a:off x="6733498" y="2541620"/>
            <a:ext cx="1091081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0AD0E-52CA-4579-CC26-3C1DEBC6D2D8}"/>
              </a:ext>
            </a:extLst>
          </p:cNvPr>
          <p:cNvSpPr txBox="1"/>
          <p:nvPr/>
        </p:nvSpPr>
        <p:spPr>
          <a:xfrm>
            <a:off x="476319" y="5473204"/>
            <a:ext cx="702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/>
              <a:t>대 소문자가  일치하지 않아 </a:t>
            </a:r>
            <a:r>
              <a:rPr lang="en-US" altLang="ko-KR" dirty="0" err="1"/>
              <a:t>cyper</a:t>
            </a:r>
            <a:r>
              <a:rPr lang="ko-KR" altLang="en-US" dirty="0"/>
              <a:t> 결과값이 나오지 않음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E4CD6-79F3-58A5-8289-F0ED8C0FA38C}"/>
              </a:ext>
            </a:extLst>
          </p:cNvPr>
          <p:cNvSpPr txBox="1"/>
          <p:nvPr/>
        </p:nvSpPr>
        <p:spPr>
          <a:xfrm>
            <a:off x="431371" y="3580592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66143F-E608-5567-1ACC-049263229C8F}"/>
              </a:ext>
            </a:extLst>
          </p:cNvPr>
          <p:cNvSpPr txBox="1"/>
          <p:nvPr/>
        </p:nvSpPr>
        <p:spPr>
          <a:xfrm>
            <a:off x="155839" y="6349731"/>
            <a:ext cx="447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output: cyper </a:t>
            </a:r>
            <a:r>
              <a:rPr lang="ko-KR" altLang="en-US" dirty="0"/>
              <a:t>결과로 추출된 결과값</a:t>
            </a:r>
            <a:endParaRPr lang="en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7C3CEB-40F3-73C6-29C2-C782A6C78FD6}"/>
              </a:ext>
            </a:extLst>
          </p:cNvPr>
          <p:cNvSpPr txBox="1"/>
          <p:nvPr/>
        </p:nvSpPr>
        <p:spPr>
          <a:xfrm>
            <a:off x="300658" y="1154748"/>
            <a:ext cx="2995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How store, How question?</a:t>
            </a:r>
            <a:endParaRPr kumimoji="1" lang="ko-Kore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486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3.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" altLang="ko-KR" sz="3200" dirty="0" err="1">
                <a:ea typeface="GyeonggiTitleOTF Medium" panose="02020603020101020101" pitchFamily="18" charset="-127"/>
              </a:rPr>
              <a:t>queryToCyper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784A9-6C05-5C1B-B4F7-F6CC07BB12DF}"/>
              </a:ext>
            </a:extLst>
          </p:cNvPr>
          <p:cNvSpPr txBox="1"/>
          <p:nvPr/>
        </p:nvSpPr>
        <p:spPr>
          <a:xfrm>
            <a:off x="254164" y="1154748"/>
            <a:ext cx="2995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How store, How question?</a:t>
            </a:r>
            <a:endParaRPr kumimoji="1" lang="ko-Kore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C4E49-29C4-FC09-251F-60BE99C5F30C}"/>
              </a:ext>
            </a:extLst>
          </p:cNvPr>
          <p:cNvSpPr txBox="1"/>
          <p:nvPr/>
        </p:nvSpPr>
        <p:spPr>
          <a:xfrm>
            <a:off x="433954" y="1971350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Question </a:t>
            </a:r>
            <a:r>
              <a:rPr lang="ko-KR" altLang="en-US" dirty="0"/>
              <a:t> </a:t>
            </a:r>
            <a:r>
              <a:rPr lang="en-US" altLang="ko-KR" dirty="0"/>
              <a:t>type2 </a:t>
            </a:r>
            <a:endParaRPr lang="en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E3DE25-DCCF-59F7-5FAE-6D61523B7036}"/>
              </a:ext>
            </a:extLst>
          </p:cNvPr>
          <p:cNvSpPr/>
          <p:nvPr/>
        </p:nvSpPr>
        <p:spPr>
          <a:xfrm>
            <a:off x="6733498" y="2541620"/>
            <a:ext cx="1091081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0AD0E-52CA-4579-CC26-3C1DEBC6D2D8}"/>
              </a:ext>
            </a:extLst>
          </p:cNvPr>
          <p:cNvSpPr txBox="1"/>
          <p:nvPr/>
        </p:nvSpPr>
        <p:spPr>
          <a:xfrm>
            <a:off x="476319" y="5434424"/>
            <a:ext cx="702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대 소문자가 일치하여 결과값이 나왔으나 노드 자체에 정보가 없고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관계에 대한 정보가 담겨있지 않음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E4CD6-79F3-58A5-8289-F0ED8C0FA38C}"/>
              </a:ext>
            </a:extLst>
          </p:cNvPr>
          <p:cNvSpPr txBox="1"/>
          <p:nvPr/>
        </p:nvSpPr>
        <p:spPr>
          <a:xfrm>
            <a:off x="431371" y="3580592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  <a:endParaRPr lang="en-KR" dirty="0"/>
          </a:p>
        </p:txBody>
      </p:sp>
      <p:pic>
        <p:nvPicPr>
          <p:cNvPr id="3" name="Picture 2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3758C57D-8DDB-C210-03DB-A6835B0B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4" y="2437530"/>
            <a:ext cx="7772400" cy="105825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6E81F-A2FC-029C-71AB-46932E87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4" y="4072083"/>
            <a:ext cx="7772400" cy="70005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7DF374-DD9B-7685-8E20-DE8A830AA874}"/>
              </a:ext>
            </a:extLst>
          </p:cNvPr>
          <p:cNvSpPr/>
          <p:nvPr/>
        </p:nvSpPr>
        <p:spPr>
          <a:xfrm>
            <a:off x="6805253" y="2488897"/>
            <a:ext cx="1200189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095C3F-9D90-BBAE-8660-8BC61550DCE0}"/>
              </a:ext>
            </a:extLst>
          </p:cNvPr>
          <p:cNvSpPr/>
          <p:nvPr/>
        </p:nvSpPr>
        <p:spPr>
          <a:xfrm>
            <a:off x="3739616" y="4085085"/>
            <a:ext cx="1091081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DD6C70-96ED-846D-69D5-22E05604A982}"/>
              </a:ext>
            </a:extLst>
          </p:cNvPr>
          <p:cNvSpPr/>
          <p:nvPr/>
        </p:nvSpPr>
        <p:spPr>
          <a:xfrm>
            <a:off x="2897107" y="4429989"/>
            <a:ext cx="3112982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412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3.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" altLang="ko-KR" sz="3200" dirty="0" err="1">
                <a:ea typeface="GyeonggiTitleOTF Medium" panose="02020603020101020101" pitchFamily="18" charset="-127"/>
              </a:rPr>
              <a:t>queryToCyper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784A9-6C05-5C1B-B4F7-F6CC07BB12DF}"/>
              </a:ext>
            </a:extLst>
          </p:cNvPr>
          <p:cNvSpPr txBox="1"/>
          <p:nvPr/>
        </p:nvSpPr>
        <p:spPr>
          <a:xfrm>
            <a:off x="254164" y="1154748"/>
            <a:ext cx="2995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How store, How question?</a:t>
            </a:r>
            <a:endParaRPr kumimoji="1" lang="ko-Kore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C4E49-29C4-FC09-251F-60BE99C5F30C}"/>
              </a:ext>
            </a:extLst>
          </p:cNvPr>
          <p:cNvSpPr txBox="1"/>
          <p:nvPr/>
        </p:nvSpPr>
        <p:spPr>
          <a:xfrm>
            <a:off x="353744" y="1891140"/>
            <a:ext cx="219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Question </a:t>
            </a:r>
            <a:r>
              <a:rPr lang="ko-KR" altLang="en-US" dirty="0"/>
              <a:t> </a:t>
            </a:r>
            <a:r>
              <a:rPr lang="en-US" altLang="ko-KR" dirty="0"/>
              <a:t>type3</a:t>
            </a:r>
            <a:endParaRPr lang="en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0AD0E-52CA-4579-CC26-3C1DEBC6D2D8}"/>
              </a:ext>
            </a:extLst>
          </p:cNvPr>
          <p:cNvSpPr txBox="1"/>
          <p:nvPr/>
        </p:nvSpPr>
        <p:spPr>
          <a:xfrm>
            <a:off x="476319" y="5434424"/>
            <a:ext cx="702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관계에 대한 정보 출력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E4CD6-79F3-58A5-8289-F0ED8C0FA38C}"/>
              </a:ext>
            </a:extLst>
          </p:cNvPr>
          <p:cNvSpPr txBox="1"/>
          <p:nvPr/>
        </p:nvSpPr>
        <p:spPr>
          <a:xfrm>
            <a:off x="431371" y="4109978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  <a:endParaRPr lang="en-KR" dirty="0"/>
          </a:p>
        </p:txBody>
      </p:sp>
      <p:pic>
        <p:nvPicPr>
          <p:cNvPr id="6" name="Picture 5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C21C0902-3696-A35E-731E-FFE8DD8B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5" y="2300154"/>
            <a:ext cx="7772400" cy="162151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A24A40-CA0A-3123-D86E-EE602450E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15" y="4478172"/>
            <a:ext cx="8549640" cy="7907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603572-91A8-1A24-C06E-6399D1BDACC2}"/>
              </a:ext>
            </a:extLst>
          </p:cNvPr>
          <p:cNvSpPr/>
          <p:nvPr/>
        </p:nvSpPr>
        <p:spPr>
          <a:xfrm>
            <a:off x="5662485" y="2466674"/>
            <a:ext cx="2126209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8EADE7-0FCE-9A09-835E-E72E558CCE1F}"/>
              </a:ext>
            </a:extLst>
          </p:cNvPr>
          <p:cNvSpPr/>
          <p:nvPr/>
        </p:nvSpPr>
        <p:spPr>
          <a:xfrm>
            <a:off x="3342294" y="4479958"/>
            <a:ext cx="3766708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1AA472-797A-3B6B-42C8-2F8FFABB5584}"/>
              </a:ext>
            </a:extLst>
          </p:cNvPr>
          <p:cNvSpPr/>
          <p:nvPr/>
        </p:nvSpPr>
        <p:spPr>
          <a:xfrm>
            <a:off x="2997623" y="4897055"/>
            <a:ext cx="5514838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C8147C-9F30-F0D3-A801-E4BF029DC28C}"/>
              </a:ext>
            </a:extLst>
          </p:cNvPr>
          <p:cNvSpPr/>
          <p:nvPr/>
        </p:nvSpPr>
        <p:spPr>
          <a:xfrm>
            <a:off x="4641598" y="2891789"/>
            <a:ext cx="1200189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6F056B-3FF7-C8E2-0732-F7092B148E0B}"/>
              </a:ext>
            </a:extLst>
          </p:cNvPr>
          <p:cNvSpPr/>
          <p:nvPr/>
        </p:nvSpPr>
        <p:spPr>
          <a:xfrm>
            <a:off x="2716548" y="3132418"/>
            <a:ext cx="1200189" cy="272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761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dirty="0">
                <a:ea typeface="GyeonggiTitleOTF Medium" panose="02020603020101020101" pitchFamily="18" charset="-127"/>
              </a:rPr>
              <a:t>질문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CB023-517E-15B2-5BED-ABB1EC821B94}"/>
              </a:ext>
            </a:extLst>
          </p:cNvPr>
          <p:cNvSpPr txBox="1"/>
          <p:nvPr/>
        </p:nvSpPr>
        <p:spPr>
          <a:xfrm>
            <a:off x="446049" y="1250113"/>
            <a:ext cx="80693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ore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maxtoken이</a:t>
            </a:r>
            <a:r>
              <a:rPr lang="ko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정해져 있어</a:t>
            </a:r>
            <a:r>
              <a:rPr lang="en-US" altLang="ko-KR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방대한 양의</a:t>
            </a:r>
            <a:r>
              <a:rPr lang="ko-Kore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데이터를 한번에 분석을 못해</a:t>
            </a:r>
            <a:r>
              <a:rPr lang="en-US" altLang="ko-Kore-KR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ore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데이터를 분할해서 넣으면</a:t>
            </a:r>
            <a:r>
              <a:rPr lang="ko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ore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앞에 데이터랑 뒤에 데이터랑 끊겨서</a:t>
            </a:r>
            <a:r>
              <a:rPr lang="ko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전체적인 관계 분석이 어려울 것으로 보임</a:t>
            </a:r>
            <a:endParaRPr lang="ko-Kore-KR" altLang="en-US" sz="2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37C53AF0-F66A-19CE-AAFB-DF55B7F9C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34" y="3309066"/>
            <a:ext cx="3244932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9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dirty="0">
                <a:ea typeface="GyeonggiTitleOTF Medium" panose="02020603020101020101" pitchFamily="18" charset="-127"/>
              </a:rPr>
              <a:t>의대 데이터 특징에 따른 해결시도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CB023-517E-15B2-5BED-ABB1EC821B94}"/>
              </a:ext>
            </a:extLst>
          </p:cNvPr>
          <p:cNvSpPr txBox="1"/>
          <p:nvPr/>
        </p:nvSpPr>
        <p:spPr>
          <a:xfrm>
            <a:off x="446049" y="1175657"/>
            <a:ext cx="8069301" cy="191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Q&amp;A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전립선암은 어떻게 커지고 퍼지는지요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전립선암은 주의 조직을 침습하면서 성장하고 진행할 경우 암세포가 림프관을 따라 이동하여 림프절 전이를 일으키거나 혈관을 따라 이동하여 원격 전의를 일으킬 수 있습니다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전립선암과 나이는 어떠한 연관성이 있나요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 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전립선암은 나이에 비례하여 증가하기 때문에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나이는 가장 중요한 </a:t>
            </a:r>
            <a:r>
              <a:rPr lang="ko-KR" altLang="en-US" sz="105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위험인자입니다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 40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 이하에서는 드물다가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 이상에서 급격히 늘어나고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특히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 이후 노인에게 많이 발생합니다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2011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우리나라에서 발생한 전립선암 환자의 연령대를 보면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대가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41.9%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가장 많고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대가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36.4%, 80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 이상이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10.9%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순입니다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80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 이상의 비율이 낮은 것은 한국 남성의 평균수명이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76</a:t>
            </a:r>
            <a:r>
              <a:rPr lang="ko-KR" altLang="en-US" sz="105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세여서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 이후는 환자 수가 적기 때문입니다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6E3027-8E55-34D9-ACEB-9A362149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3" y="3190281"/>
            <a:ext cx="5168670" cy="3495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07E2E-AC4C-5648-68E7-D20FDD39F74C}"/>
              </a:ext>
            </a:extLst>
          </p:cNvPr>
          <p:cNvSpPr txBox="1"/>
          <p:nvPr/>
        </p:nvSpPr>
        <p:spPr>
          <a:xfrm>
            <a:off x="3986981" y="6501269"/>
            <a:ext cx="6475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4"/>
              </a:rPr>
              <a:t>https://github.com/14H034160212/HHH-An-Online-Question-Answering-System-for-Medical-Questions.git</a:t>
            </a:r>
            <a:endParaRPr lang="en-US" altLang="ko-KR" sz="900" dirty="0"/>
          </a:p>
          <a:p>
            <a:r>
              <a:rPr lang="en-US" altLang="ko-KR" sz="900" dirty="0"/>
              <a:t>https://arxiv.org/abs/2002.03140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F5BA1-0C81-DB04-33E3-4B3C825D45BA}"/>
              </a:ext>
            </a:extLst>
          </p:cNvPr>
          <p:cNvSpPr txBox="1"/>
          <p:nvPr/>
        </p:nvSpPr>
        <p:spPr>
          <a:xfrm>
            <a:off x="5095568" y="5534963"/>
            <a:ext cx="3979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논문처럼 질병증상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동반증상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현재질병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질병원인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치료방법으로 데이터를 </a:t>
            </a:r>
            <a:r>
              <a:rPr lang="ko-KR" altLang="en-US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구축해야함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-US" altLang="en-US" sz="9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795B0C-0778-75EB-77E9-A2D2B3895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68" y="3348811"/>
            <a:ext cx="3475021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58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dirty="0">
                <a:ea typeface="GyeonggiTitleOTF Medium" panose="02020603020101020101" pitchFamily="18" charset="-127"/>
              </a:rPr>
              <a:t>의대 데이터 특징에 따른 해결시도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CB023-517E-15B2-5BED-ABB1EC821B94}"/>
              </a:ext>
            </a:extLst>
          </p:cNvPr>
          <p:cNvSpPr txBox="1"/>
          <p:nvPr/>
        </p:nvSpPr>
        <p:spPr>
          <a:xfrm>
            <a:off x="446049" y="1175657"/>
            <a:ext cx="8069301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Q&amp;A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은 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어떻게 커지고 퍼지는지요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은 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주의 조직을 침습하면서 성장하고 진행할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경우 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암세포가 림프관을 따라 이동하여 림프절 전이를 일으키거나 혈관을 따라 이동하여 원격 전의를 일으킬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 있습니다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과 </a:t>
            </a:r>
            <a:r>
              <a:rPr lang="ko-KR" altLang="en-US" sz="105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나이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는 어떠한 연관성이 있나요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 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전립선암은 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나이에 비례하여 증가하기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때문에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나이는 가장 중요한 </a:t>
            </a:r>
            <a:r>
              <a:rPr lang="ko-KR" altLang="en-US" sz="105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위험인자입니다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 </a:t>
            </a:r>
            <a:r>
              <a:rPr lang="en-US" altLang="ko-KR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40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 이하에서는 드물다가 </a:t>
            </a:r>
            <a:r>
              <a:rPr lang="en-US" altLang="ko-KR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50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 이상에서 </a:t>
            </a:r>
            <a:r>
              <a:rPr lang="ko-KR" altLang="en-US" sz="105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급격히 늘어나고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특히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 이후 노인에게 많이 발생합니다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2011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우리나라에서 발생한 전립선암 환자의 연령대를 보면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대가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41.9%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가장 많고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대가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36.4%, 80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 이상이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10.9%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순입니다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80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 이상의 비율이 낮은 것은 한국 남성의 평균수명이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76</a:t>
            </a:r>
            <a:r>
              <a:rPr lang="ko-KR" altLang="en-US" sz="105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세여서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80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 이후는 </a:t>
            </a:r>
            <a:r>
              <a:rPr lang="ko-KR" altLang="en-US" sz="105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환자 수가 적기 때문입니다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marL="1200150" lvl="2" indent="-285750">
              <a:buFont typeface="Wingdings" pitchFamily="2" charset="2"/>
              <a:buChar char="v"/>
            </a:pP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발생은 </a:t>
            </a:r>
            <a:r>
              <a:rPr lang="ko-KR" altLang="en-US" sz="105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가족력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과 어떠한 연관성이 있나요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 환자 중 가족력이 있는 사람은 </a:t>
            </a:r>
            <a:r>
              <a:rPr lang="en-US" altLang="ko-KR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9%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정도로 </a:t>
            </a:r>
            <a:r>
              <a:rPr lang="ko-KR" altLang="en-US" sz="105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알려졌습니다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통계를 보면 형제 중에 전립선암 환자가 있으면 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발병 확률이 </a:t>
            </a:r>
            <a:r>
              <a:rPr lang="en-US" altLang="ko-KR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배 정도로 높아지고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일란성 쌍둥이의 경우엔 한쪽이 전립선암이면 다른 쪽도 발병할 확률이 </a:t>
            </a:r>
            <a:r>
              <a:rPr lang="en-US" altLang="ko-KR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배 이상입니다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또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전립선암의 가족력이 있는 집안은 그렇지 않은 집안에 비해 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발병 가능성이 </a:t>
            </a:r>
            <a:r>
              <a:rPr lang="en-US" altLang="ko-KR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배 정도 높습니다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 초음파 검사로 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암을 확인하는데 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정확도</a:t>
            </a: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높은지요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ko-KR" altLang="en-US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정상조직보다 검게 보이기 때문에 전립선암의 가능성을 평가하는데 유용한 검사입이나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초음파 검사에서 주변 조직보다 검게 보이지 않는 전립선암도 많기 때문에 </a:t>
            </a:r>
            <a:r>
              <a:rPr lang="ko-KR" altLang="en-US" sz="105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진단의 정확도는 높지 않습니다</a:t>
            </a:r>
            <a:r>
              <a:rPr lang="en-US" altLang="ko-KR" sz="10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-US" altLang="en-US" sz="10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AF1E6-5FE8-CCDD-DE9E-D863A2D21650}"/>
              </a:ext>
            </a:extLst>
          </p:cNvPr>
          <p:cNvSpPr txBox="1"/>
          <p:nvPr/>
        </p:nvSpPr>
        <p:spPr>
          <a:xfrm>
            <a:off x="394212" y="4739348"/>
            <a:ext cx="83555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데이터에 관해 추가적인 해결방안이 필요함</a:t>
            </a:r>
            <a:endParaRPr lang="en-US" altLang="ko-KR" sz="9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단순화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 Knowledge graph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Node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와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Relation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복잡화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특징 추출 및 분류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아래 사진 처럼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96418F-5F4B-B6D1-2F33-681B1881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142" y="4395020"/>
            <a:ext cx="1265448" cy="2286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6DD126-31C6-8FE7-FDBD-48AB3403964E}"/>
              </a:ext>
            </a:extLst>
          </p:cNvPr>
          <p:cNvSpPr txBox="1"/>
          <p:nvPr/>
        </p:nvSpPr>
        <p:spPr>
          <a:xfrm>
            <a:off x="5039031" y="6588720"/>
            <a:ext cx="61500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https://github.com/hhy12138/Medical-QA-system-based-on-knowledge-graph.git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DE1ECA-A3B4-D2DC-B95A-576D5B2B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" y="5995136"/>
            <a:ext cx="4959540" cy="8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1.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데이터 </a:t>
            </a:r>
            <a:r>
              <a:rPr kumimoji="1" lang="en" altLang="ko-KR" sz="3200" dirty="0">
                <a:ea typeface="GyeonggiTitleOTF Medium" panose="02020603020101020101" pitchFamily="18" charset="-127"/>
              </a:rPr>
              <a:t>graph 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형태로 변환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BBBB2-A0DE-A7B5-2D0F-912D1B0E1819}"/>
              </a:ext>
            </a:extLst>
          </p:cNvPr>
          <p:cNvSpPr txBox="1"/>
          <p:nvPr/>
        </p:nvSpPr>
        <p:spPr>
          <a:xfrm>
            <a:off x="628650" y="1005588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approch1 </a:t>
            </a:r>
            <a:endParaRPr lang="en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EC826E-12FF-A3C8-ABC1-93E05D08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554977"/>
            <a:ext cx="5925033" cy="3163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DBCA04-725D-55FB-A216-8BDBB4213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341" y="3857944"/>
            <a:ext cx="4653716" cy="28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6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1.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데이터 </a:t>
            </a:r>
            <a:r>
              <a:rPr kumimoji="1" lang="en" altLang="ko-KR" sz="3200" dirty="0">
                <a:ea typeface="GyeonggiTitleOTF Medium" panose="02020603020101020101" pitchFamily="18" charset="-127"/>
              </a:rPr>
              <a:t>graph 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형태로 변환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BBBB2-A0DE-A7B5-2D0F-912D1B0E1819}"/>
              </a:ext>
            </a:extLst>
          </p:cNvPr>
          <p:cNvSpPr txBox="1"/>
          <p:nvPr/>
        </p:nvSpPr>
        <p:spPr>
          <a:xfrm>
            <a:off x="628650" y="1005588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approch1 </a:t>
            </a:r>
            <a:endParaRPr lang="en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947525-D108-2F58-E342-6BB96F216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015382"/>
            <a:ext cx="7772400" cy="16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9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1.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데이터 </a:t>
            </a:r>
            <a:r>
              <a:rPr kumimoji="1" lang="en" altLang="ko-KR" sz="3200" dirty="0">
                <a:ea typeface="GyeonggiTitleOTF Medium" panose="02020603020101020101" pitchFamily="18" charset="-127"/>
              </a:rPr>
              <a:t>graph 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형태로 변환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DEACE2-A37E-EF22-B9F7-25AA2377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0" y="1802367"/>
            <a:ext cx="6255537" cy="4838595"/>
          </a:xfrm>
          <a:prstGeom prst="rect">
            <a:avLst/>
          </a:prstGeom>
          <a:solidFill>
            <a:schemeClr val="tx1"/>
          </a:solidFill>
          <a:ln w="15875">
            <a:solidFill>
              <a:srgbClr val="FF0000">
                <a:alpha val="97000"/>
              </a:srgb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F0E4A-7F53-F4FF-EC27-CC4DB4E98439}"/>
              </a:ext>
            </a:extLst>
          </p:cNvPr>
          <p:cNvSpPr txBox="1"/>
          <p:nvPr/>
        </p:nvSpPr>
        <p:spPr>
          <a:xfrm>
            <a:off x="799132" y="1079701"/>
            <a:ext cx="168059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approch2 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2E5F0-7056-FEC4-0C34-AD724338B6D5}"/>
              </a:ext>
            </a:extLst>
          </p:cNvPr>
          <p:cNvSpPr txBox="1"/>
          <p:nvPr/>
        </p:nvSpPr>
        <p:spPr>
          <a:xfrm>
            <a:off x="805518" y="1474690"/>
            <a:ext cx="1680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245338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1.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데이터 </a:t>
            </a:r>
            <a:r>
              <a:rPr kumimoji="1" lang="en" altLang="ko-KR" sz="3200" dirty="0">
                <a:ea typeface="GyeonggiTitleOTF Medium" panose="02020603020101020101" pitchFamily="18" charset="-127"/>
              </a:rPr>
              <a:t>graph 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형태로 변환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2" name="Content Placeholder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852E4D7-F405-14CD-9BFB-8314440AF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8603" y="3429000"/>
            <a:ext cx="6565900" cy="3175000"/>
          </a:xfr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F86B5D9-6CAC-9BC9-4F75-90D3F75E9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47" y="1955800"/>
            <a:ext cx="6172200" cy="147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BAED25-2E20-B7E2-834A-5F49775161E2}"/>
              </a:ext>
            </a:extLst>
          </p:cNvPr>
          <p:cNvSpPr txBox="1"/>
          <p:nvPr/>
        </p:nvSpPr>
        <p:spPr>
          <a:xfrm>
            <a:off x="628650" y="1378848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approch2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5453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2.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" altLang="ko-KR" sz="3200" dirty="0">
                <a:ea typeface="GyeonggiTitleOTF Medium" panose="02020603020101020101" pitchFamily="18" charset="-127"/>
              </a:rPr>
              <a:t>neo4j 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에 </a:t>
            </a:r>
            <a:r>
              <a:rPr kumimoji="1" lang="en" altLang="ko-KR" sz="3200" dirty="0">
                <a:ea typeface="GyeonggiTitleOTF Medium" panose="02020603020101020101" pitchFamily="18" charset="-127"/>
              </a:rPr>
              <a:t>insert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437A1-5A17-0AE1-A3B8-D96BD767E5F3}"/>
              </a:ext>
            </a:extLst>
          </p:cNvPr>
          <p:cNvSpPr txBox="1"/>
          <p:nvPr/>
        </p:nvSpPr>
        <p:spPr>
          <a:xfrm>
            <a:off x="628650" y="1005588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approch1 </a:t>
            </a:r>
            <a:endParaRPr lang="en-KR" dirty="0"/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9D3D9E51-BD57-71EA-8406-77F79394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51" y="1421414"/>
            <a:ext cx="4141407" cy="49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9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2.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" altLang="ko-KR" sz="3200" dirty="0">
                <a:ea typeface="GyeonggiTitleOTF Medium" panose="02020603020101020101" pitchFamily="18" charset="-127"/>
              </a:rPr>
              <a:t>neo4j 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에 </a:t>
            </a:r>
            <a:r>
              <a:rPr kumimoji="1" lang="en" altLang="ko-KR" sz="3200" dirty="0">
                <a:ea typeface="GyeonggiTitleOTF Medium" panose="02020603020101020101" pitchFamily="18" charset="-127"/>
              </a:rPr>
              <a:t>insert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D7DD6-0461-705B-38EF-3B016DA91207}"/>
              </a:ext>
            </a:extLst>
          </p:cNvPr>
          <p:cNvSpPr txBox="1"/>
          <p:nvPr/>
        </p:nvSpPr>
        <p:spPr>
          <a:xfrm>
            <a:off x="628650" y="1378848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approch2 </a:t>
            </a:r>
            <a:endParaRPr lang="en-KR" dirty="0"/>
          </a:p>
        </p:txBody>
      </p:sp>
      <p:pic>
        <p:nvPicPr>
          <p:cNvPr id="8" name="Picture 7" descr="A diagram of prostate cancer&#10;&#10;Description automatically generated">
            <a:extLst>
              <a:ext uri="{FF2B5EF4-FFF2-40B4-BE49-F238E27FC236}">
                <a16:creationId xmlns:a16="http://schemas.microsoft.com/office/drawing/2014/main" id="{E58787DB-9453-3B6C-6367-93E07F3A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0" y="1704733"/>
            <a:ext cx="5923280" cy="50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3.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" altLang="ko-KR" sz="3200" dirty="0" err="1">
                <a:ea typeface="GyeonggiTitleOTF Medium" panose="02020603020101020101" pitchFamily="18" charset="-127"/>
              </a:rPr>
              <a:t>queryToCyper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A70076-D7E1-7B40-F83B-1AB81F20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94786"/>
            <a:ext cx="7772400" cy="1995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B9D80-11DC-CD01-1D5B-9FE7C2D86298}"/>
              </a:ext>
            </a:extLst>
          </p:cNvPr>
          <p:cNvSpPr txBox="1"/>
          <p:nvPr/>
        </p:nvSpPr>
        <p:spPr>
          <a:xfrm>
            <a:off x="628650" y="116421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잘못된 예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C3F6F-E42B-5C77-4385-B455786A6A24}"/>
              </a:ext>
            </a:extLst>
          </p:cNvPr>
          <p:cNvSpPr txBox="1"/>
          <p:nvPr/>
        </p:nvSpPr>
        <p:spPr>
          <a:xfrm>
            <a:off x="728664" y="1984517"/>
            <a:ext cx="735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원인</a:t>
            </a:r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지식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그래프의 노드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관계의 정의가 제대로 되지 않은 것을 확인할 수 있었음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0180A5-9B12-56AE-F97F-054D7E0D9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754" y="4086227"/>
            <a:ext cx="4869329" cy="2587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011D-269E-7C63-6242-303A1D5878E3}"/>
              </a:ext>
            </a:extLst>
          </p:cNvPr>
          <p:cNvSpPr txBox="1"/>
          <p:nvPr/>
        </p:nvSpPr>
        <p:spPr>
          <a:xfrm>
            <a:off x="728664" y="1500555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approch1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3173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3.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" altLang="ko-KR" sz="3200" dirty="0" err="1">
                <a:ea typeface="GyeonggiTitleOTF Medium" panose="02020603020101020101" pitchFamily="18" charset="-127"/>
              </a:rPr>
              <a:t>queryToCyper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D1BCBD-BE28-CE12-B411-04F9489A0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89" y="2314088"/>
            <a:ext cx="7117773" cy="1586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784A9-6C05-5C1B-B4F7-F6CC07BB12DF}"/>
              </a:ext>
            </a:extLst>
          </p:cNvPr>
          <p:cNvSpPr txBox="1"/>
          <p:nvPr/>
        </p:nvSpPr>
        <p:spPr>
          <a:xfrm>
            <a:off x="628650" y="132873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잘 된 예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7D76A-3285-ACAC-40AE-4BFFC800505D}"/>
              </a:ext>
            </a:extLst>
          </p:cNvPr>
          <p:cNvSpPr txBox="1"/>
          <p:nvPr/>
        </p:nvSpPr>
        <p:spPr>
          <a:xfrm>
            <a:off x="685800" y="1977124"/>
            <a:ext cx="4395755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지식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그래프의 노드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관계가 제대로 정의된 경우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5B61C-A116-F367-8AC0-5541C6077524}"/>
              </a:ext>
            </a:extLst>
          </p:cNvPr>
          <p:cNvSpPr txBox="1"/>
          <p:nvPr/>
        </p:nvSpPr>
        <p:spPr>
          <a:xfrm>
            <a:off x="713166" y="1578045"/>
            <a:ext cx="16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approch2 </a:t>
            </a:r>
            <a:endParaRPr lang="en-KR" dirty="0"/>
          </a:p>
        </p:txBody>
      </p:sp>
      <p:pic>
        <p:nvPicPr>
          <p:cNvPr id="7" name="Picture 6" descr="A diagram of prostate cancer&#10;&#10;Description automatically generated">
            <a:extLst>
              <a:ext uri="{FF2B5EF4-FFF2-40B4-BE49-F238E27FC236}">
                <a16:creationId xmlns:a16="http://schemas.microsoft.com/office/drawing/2014/main" id="{F4F77C10-28B4-BC26-6CAE-FC746B045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042" y="3900334"/>
            <a:ext cx="2774333" cy="27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95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9367</TotalTime>
  <Words>625</Words>
  <Application>Microsoft Office PowerPoint</Application>
  <PresentationFormat>화면 슬라이드 쇼(4:3)</PresentationFormat>
  <Paragraphs>91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GyeonggiTitleOTF Medium</vt:lpstr>
      <vt:lpstr>GyeonggiTitleOTF Medium</vt:lpstr>
      <vt:lpstr>Calibri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김성연</cp:lastModifiedBy>
  <cp:revision>270</cp:revision>
  <dcterms:created xsi:type="dcterms:W3CDTF">2023-05-28T14:12:31Z</dcterms:created>
  <dcterms:modified xsi:type="dcterms:W3CDTF">2023-10-19T06:38:09Z</dcterms:modified>
</cp:coreProperties>
</file>